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8"/>
  </p:notesMasterIdLst>
  <p:sldIdLst>
    <p:sldId id="300" r:id="rId3"/>
    <p:sldId id="323" r:id="rId4"/>
    <p:sldId id="302" r:id="rId5"/>
    <p:sldId id="363" r:id="rId6"/>
    <p:sldId id="324" r:id="rId7"/>
    <p:sldId id="325" r:id="rId8"/>
    <p:sldId id="326" r:id="rId9"/>
    <p:sldId id="327" r:id="rId10"/>
    <p:sldId id="303" r:id="rId11"/>
    <p:sldId id="328" r:id="rId12"/>
    <p:sldId id="304" r:id="rId13"/>
    <p:sldId id="368" r:id="rId14"/>
    <p:sldId id="305" r:id="rId15"/>
    <p:sldId id="352" r:id="rId16"/>
    <p:sldId id="353" r:id="rId17"/>
    <p:sldId id="354" r:id="rId18"/>
    <p:sldId id="355" r:id="rId19"/>
    <p:sldId id="359" r:id="rId20"/>
    <p:sldId id="360" r:id="rId21"/>
    <p:sldId id="361" r:id="rId22"/>
    <p:sldId id="364" r:id="rId23"/>
    <p:sldId id="331" r:id="rId24"/>
    <p:sldId id="320" r:id="rId25"/>
    <p:sldId id="322" r:id="rId26"/>
    <p:sldId id="321" r:id="rId27"/>
    <p:sldId id="317" r:id="rId28"/>
    <p:sldId id="333" r:id="rId29"/>
    <p:sldId id="334" r:id="rId30"/>
    <p:sldId id="339" r:id="rId31"/>
    <p:sldId id="340" r:id="rId32"/>
    <p:sldId id="341" r:id="rId33"/>
    <p:sldId id="366" r:id="rId34"/>
    <p:sldId id="342" r:id="rId35"/>
    <p:sldId id="343" r:id="rId36"/>
    <p:sldId id="335" r:id="rId37"/>
    <p:sldId id="319" r:id="rId38"/>
    <p:sldId id="349" r:id="rId39"/>
    <p:sldId id="351" r:id="rId40"/>
    <p:sldId id="346" r:id="rId41"/>
    <p:sldId id="347" r:id="rId42"/>
    <p:sldId id="367" r:id="rId43"/>
    <p:sldId id="350" r:id="rId44"/>
    <p:sldId id="344" r:id="rId45"/>
    <p:sldId id="318" r:id="rId46"/>
    <p:sldId id="31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69" autoAdjust="0"/>
    <p:restoredTop sz="73955" autoAdjust="0"/>
  </p:normalViewPr>
  <p:slideViewPr>
    <p:cSldViewPr snapToGrid="0">
      <p:cViewPr varScale="1">
        <p:scale>
          <a:sx n="112" d="100"/>
          <a:sy n="112" d="100"/>
        </p:scale>
        <p:origin x="1608" y="20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3/25/19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26311391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6936427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8780911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2146723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42</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43</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44</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3/25/19 11:26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022938"/>
          </a:xfrm>
        </p:spPr>
        <p:txBody>
          <a:bodyPr>
            <a:noAutofit/>
          </a:bodyPr>
          <a:lstStyle/>
          <a:p>
            <a:pPr marL="0" indent="0">
              <a:buNone/>
            </a:pPr>
            <a:r>
              <a:rPr lang="en-US" sz="3200" dirty="0">
                <a:solidFill>
                  <a:schemeClr val="tx1"/>
                </a:solidFill>
              </a:rPr>
              <a:t>Data archival solution</a:t>
            </a:r>
          </a:p>
          <a:p>
            <a:pPr lvl="1"/>
            <a:r>
              <a:rPr lang="en-US" sz="2800" dirty="0">
                <a:solidFill>
                  <a:schemeClr val="tx1"/>
                </a:solidFill>
              </a:rPr>
              <a:t>Reduce size of the large tables</a:t>
            </a:r>
          </a:p>
          <a:p>
            <a:pPr lvl="1"/>
            <a:r>
              <a:rPr lang="en-US" sz="2800" dirty="0">
                <a:solidFill>
                  <a:schemeClr val="tx1"/>
                </a:solidFill>
              </a:rPr>
              <a:t>Reduce the runtimes for maintenance jobs</a:t>
            </a:r>
          </a:p>
          <a:p>
            <a:pPr lvl="1"/>
            <a:r>
              <a:rPr lang="en-US" sz="2800" dirty="0">
                <a:solidFill>
                  <a:schemeClr val="tx1"/>
                </a:solidFill>
              </a:rPr>
              <a:t>Allow for access of archived data without changes to existing queries</a:t>
            </a:r>
            <a:br>
              <a:rPr lang="en-US" sz="2400" dirty="0">
                <a:solidFill>
                  <a:schemeClr val="tx1"/>
                </a:solidFill>
              </a:rPr>
            </a:br>
            <a:endParaRPr lang="en-US" sz="2000" dirty="0">
              <a:solidFill>
                <a:schemeClr val="tx1"/>
              </a:solidFill>
            </a:endParaRPr>
          </a:p>
          <a:p>
            <a:pPr marL="0" indent="0">
              <a:buNone/>
            </a:pPr>
            <a:r>
              <a:rPr lang="en-US" sz="3200" dirty="0">
                <a:solidFill>
                  <a:schemeClr val="tx1"/>
                </a:solidFill>
                <a:latin typeface="+mj-lt"/>
              </a:rPr>
              <a:t>Backup solution</a:t>
            </a:r>
          </a:p>
          <a:p>
            <a:pPr lvl="1"/>
            <a:r>
              <a:rPr lang="en-US" sz="2800" dirty="0">
                <a:solidFill>
                  <a:schemeClr val="tx1"/>
                </a:solidFill>
              </a:rPr>
              <a:t>Backups must be offsite within two hours of backup completion</a:t>
            </a:r>
          </a:p>
          <a:p>
            <a:pPr lvl="1"/>
            <a:r>
              <a:rPr lang="en-US" sz="2800" dirty="0">
                <a:solidFill>
                  <a:schemeClr val="tx1"/>
                </a:solidFill>
              </a:rPr>
              <a:t>Backups must be online and accessible by DBA team</a:t>
            </a:r>
          </a:p>
          <a:p>
            <a:pPr lvl="1"/>
            <a:r>
              <a:rPr lang="en-US" sz="2800" dirty="0">
                <a:solidFill>
                  <a:schemeClr val="tx1"/>
                </a:solidFill>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3200" dirty="0">
                <a:solidFill>
                  <a:schemeClr val="tx1"/>
                </a:solidFill>
              </a:rPr>
              <a:t>Solutions must support orchestrated failover so that failover does not require all hands-on deck.</a:t>
            </a:r>
          </a:p>
          <a:p>
            <a:pPr>
              <a:spcAft>
                <a:spcPts val="600"/>
              </a:spcAft>
            </a:pPr>
            <a:r>
              <a:rPr lang="en-US" sz="3200" dirty="0">
                <a:solidFill>
                  <a:schemeClr val="tx1"/>
                </a:solidFill>
              </a:rPr>
              <a:t>Solution must support the existing VMware infrastructure.</a:t>
            </a:r>
          </a:p>
          <a:p>
            <a:pPr>
              <a:spcAft>
                <a:spcPts val="600"/>
              </a:spcAft>
            </a:pPr>
            <a:r>
              <a:rPr lang="en-US" sz="3200" dirty="0">
                <a:solidFill>
                  <a:schemeClr val="tx1"/>
                </a:solidFill>
              </a:rPr>
              <a:t>Solution must not have a negative impact base performance.</a:t>
            </a:r>
          </a:p>
          <a:p>
            <a:pPr>
              <a:spcAft>
                <a:spcPts val="600"/>
              </a:spcAft>
            </a:pPr>
            <a:r>
              <a:rPr lang="en-US" sz="3200" dirty="0">
                <a:solidFill>
                  <a:schemeClr val="tx1"/>
                </a:solidFill>
              </a:rPr>
              <a:t>DR infrastructure must be easily scalable to support changes in the workload.</a:t>
            </a:r>
          </a:p>
          <a:p>
            <a:pPr>
              <a:spcAft>
                <a:spcPts val="600"/>
              </a:spcAft>
            </a:pPr>
            <a:endParaRPr lang="en-US" sz="20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3200" dirty="0">
                <a:solidFill>
                  <a:schemeClr val="tx1"/>
                </a:solidFill>
              </a:rPr>
              <a:t>Both primary and DR sites must be highly available.</a:t>
            </a:r>
          </a:p>
          <a:p>
            <a:pPr>
              <a:spcAft>
                <a:spcPts val="600"/>
              </a:spcAft>
            </a:pPr>
            <a:r>
              <a:rPr lang="en-US" sz="3200" dirty="0">
                <a:solidFill>
                  <a:schemeClr val="tx1"/>
                </a:solidFill>
              </a:rPr>
              <a:t>We have seen some documentation surrounding the use of Availability Zones in Azure. What does Availability Zones provide over and above Availability Sets? Would this be a good option for us?</a:t>
            </a:r>
          </a:p>
          <a:p>
            <a:pPr>
              <a:spcAft>
                <a:spcPts val="600"/>
              </a:spcAft>
            </a:pPr>
            <a:r>
              <a:rPr lang="en-US" sz="3200" dirty="0">
                <a:solidFill>
                  <a:schemeClr val="tx1"/>
                </a:solidFill>
              </a:rPr>
              <a:t>Archive solution must not impact the current applications that periodically pull historical data from the production system.</a:t>
            </a:r>
          </a:p>
          <a:p>
            <a:pPr>
              <a:spcAft>
                <a:spcPts val="600"/>
              </a:spcAft>
            </a:pPr>
            <a:r>
              <a:rPr lang="en-US" sz="3200" dirty="0">
                <a:solidFill>
                  <a:schemeClr val="tx1"/>
                </a:solidFill>
              </a:rPr>
              <a:t>Backups need to be secure and should minimize network overhead.</a:t>
            </a:r>
          </a:p>
          <a:p>
            <a:pPr>
              <a:spcAft>
                <a:spcPts val="600"/>
              </a:spcAft>
            </a:pPr>
            <a:endParaRPr lang="en-US" sz="2000" dirty="0">
              <a:solidFill>
                <a:schemeClr val="tx1"/>
              </a:solidFill>
            </a:endParaRPr>
          </a:p>
        </p:txBody>
      </p:sp>
    </p:spTree>
    <p:extLst>
      <p:ext uri="{BB962C8B-B14F-4D97-AF65-F5344CB8AC3E}">
        <p14:creationId xmlns:p14="http://schemas.microsoft.com/office/powerpoint/2010/main" val="7765605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258296" y="289511"/>
            <a:ext cx="5353833" cy="6332198"/>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91901"/>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20955" y="1294592"/>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615" y="1189176"/>
            <a:ext cx="6779340" cy="5212532"/>
          </a:xfrm>
          <a:prstGeom prst="rect">
            <a:avLst/>
          </a:prstGeom>
        </p:spPr>
      </p:pic>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68150"/>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third in a series of seven slides.&#10;&#10;In addition to the previous slide information, the Order history table expands to include nine more users."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654"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fourth in a series of seven slides.&#10;&#10;In addition to the previous slide information, an arrow labeled Query points from the App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525" y="1269945"/>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9" name="Picture 8" descr="This is the fifth in a series of seven slides.&#10;&#10;In addition to the previous slide information, user Mike Wan’s row is highlighted in the expanded table (with the following values: Mike Wan, ox7ff654ae6d, 3/18/2005)."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11309202" cy="4358116"/>
          </a:xfrm>
          <a:prstGeom prst="rect">
            <a:avLst/>
          </a:prstGeom>
          <a:noFill/>
        </p:spPr>
        <p:txBody>
          <a:bodyPr wrap="square" lIns="182880" tIns="146304" rIns="182880" bIns="146304" rtlCol="0">
            <a:spAutoFit/>
          </a:bodyPr>
          <a:lstStyle/>
          <a:p>
            <a:r>
              <a:rPr lang="en-US" sz="2400" dirty="0"/>
              <a:t>In this whiteboard design session, you will look at how to design an application for hybrid deployment between on-premises and Microsoft Azure. You will consider how the web tier must be made available in the event of an outage as well as how to configure SQL Server Always-on Availability Groups to deploy and failover between both locations.</a:t>
            </a:r>
          </a:p>
          <a:p>
            <a:endParaRPr lang="en-US" sz="2400" dirty="0"/>
          </a:p>
          <a:p>
            <a:r>
              <a:rPr lang="en-US" sz="2400" dirty="0"/>
              <a:t>At the end of this whiteboard design session, you will be better able to design a hybrid disaster recovery solution between an on-premises VMWare environment and Azure. In addition, you will design a SQL Server scale-out solution, protect database backups from local failures, archive cold data from an on-premises SQL Server, and 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sixth in a series of seven slides.&#10;&#10;In addition to the previous slide information, an arrows points from the Microsoft Azure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venth in a series of seven slides.&#10;&#10;In addition to the previous slide information, an arrow points from the SQL Server icon to the App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703052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2833211" cy="646331"/>
          </a:xfrm>
          <a:prstGeom prst="rect">
            <a:avLst/>
          </a:prstGeom>
        </p:spPr>
        <p:txBody>
          <a:bodyPr wrap="none">
            <a:spAutoFit/>
          </a:bodyPr>
          <a:lstStyle/>
          <a:p>
            <a:r>
              <a:rPr lang="en-US" sz="3600" dirty="0">
                <a:latin typeface="+mj-lt"/>
              </a:rPr>
              <a:t>Azure Backup</a:t>
            </a:r>
          </a:p>
        </p:txBody>
      </p:sp>
      <p:sp>
        <p:nvSpPr>
          <p:cNvPr id="3" name="Content Placeholder 2"/>
          <p:cNvSpPr>
            <a:spLocks noGrp="1"/>
          </p:cNvSpPr>
          <p:nvPr>
            <p:ph type="body" sz="quarter" idx="10"/>
          </p:nvPr>
        </p:nvSpPr>
        <p:spPr>
          <a:xfrm>
            <a:off x="478465" y="1900716"/>
            <a:ext cx="11230605"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Centralized management of backups.</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0547"/>
            <a:ext cx="8045422" cy="2052030"/>
          </a:xfrm>
        </p:spPr>
        <p:txBody>
          <a:bodyPr>
            <a:noAutofit/>
          </a:bodyPr>
          <a:lstStyle/>
          <a:p>
            <a:pPr>
              <a:spcAft>
                <a:spcPts val="882"/>
              </a:spcAft>
            </a:pPr>
            <a:r>
              <a:rPr lang="en-US" sz="2800" dirty="0">
                <a:solidFill>
                  <a:schemeClr val="tx1"/>
                </a:solidFill>
                <a:latin typeface="+mn-lt"/>
              </a:rPr>
              <a:t>Michelle Jenkins, Chief Information Officer</a:t>
            </a:r>
          </a:p>
          <a:p>
            <a:pPr>
              <a:spcAft>
                <a:spcPts val="882"/>
              </a:spcAft>
            </a:pPr>
            <a:r>
              <a:rPr lang="en-US" sz="2800" dirty="0">
                <a:solidFill>
                  <a:schemeClr val="tx1"/>
                </a:solidFill>
                <a:latin typeface="+mn-lt"/>
              </a:rPr>
              <a:t>James Sherburn, Director, IT Operations</a:t>
            </a:r>
          </a:p>
          <a:p>
            <a:pPr>
              <a:spcAft>
                <a:spcPts val="882"/>
              </a:spcAft>
            </a:pPr>
            <a:r>
              <a:rPr lang="en-US" sz="2800" dirty="0">
                <a:solidFill>
                  <a:schemeClr val="tx1"/>
                </a:solidFill>
                <a:latin typeface="+mn-lt"/>
              </a:rPr>
              <a:t>Robert Moore, Manager, Database Administration</a:t>
            </a:r>
          </a:p>
          <a:p>
            <a:pPr>
              <a:spcAft>
                <a:spcPts val="882"/>
              </a:spcAft>
            </a:pPr>
            <a:r>
              <a:rPr lang="en-US" sz="28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0" y="1792260"/>
            <a:ext cx="11653523" cy="4420791"/>
          </a:xfrm>
        </p:spPr>
        <p:txBody>
          <a:bodyPr>
            <a:noAutofit/>
          </a:bodyPr>
          <a:lstStyle/>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and disaster recovery.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the heavy read workload.</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457404"/>
            <a:ext cx="4643252"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4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4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Replicated data goes straight to VHD</a:t>
            </a:r>
            <a:br>
              <a:rPr lang="en-US" sz="2200" dirty="0">
                <a:solidFill>
                  <a:schemeClr val="tx1"/>
                </a:solidFill>
                <a:latin typeface="Segoe UI Semilight" panose="020B0402040204020203" pitchFamily="34" charset="0"/>
                <a:cs typeface="Segoe UI Semilight" panose="020B0402040204020203" pitchFamily="34" charset="0"/>
              </a:rPr>
            </a:br>
            <a:endParaRPr lang="en-US" sz="22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4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4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9508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4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400" dirty="0">
                <a:solidFill>
                  <a:schemeClr val="tx1"/>
                </a:solidFill>
                <a:latin typeface="Segoe UI Semilight" panose="020B0402040204020203" pitchFamily="34" charset="0"/>
                <a:cs typeface="Segoe UI Semilight" panose="020B0402040204020203" pitchFamily="34" charset="0"/>
              </a:rPr>
              <a:t>Domain controller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Application would use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read-intent routing </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Potential use of third-party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742121" y="1500598"/>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339385" y="827130"/>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D5BFAE-BCF6-43FC-98A4-E1AC9B3116E9}"/>
              </a:ext>
            </a:extLst>
          </p:cNvPr>
          <p:cNvSpPr/>
          <p:nvPr/>
        </p:nvSpPr>
        <p:spPr bwMode="auto">
          <a:xfrm>
            <a:off x="2105024" y="1085849"/>
            <a:ext cx="7762875" cy="53816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E946914B-28FF-473C-9898-A681FEBECCD5}"/>
              </a:ext>
            </a:extLst>
          </p:cNvPr>
          <p:cNvPicPr>
            <a:picLocks noChangeAspect="1"/>
          </p:cNvPicPr>
          <p:nvPr/>
        </p:nvPicPr>
        <p:blipFill>
          <a:blip r:embed="rId3"/>
          <a:stretch>
            <a:fillRect/>
          </a:stretch>
        </p:blipFill>
        <p:spPr>
          <a:xfrm>
            <a:off x="2105024" y="1085849"/>
            <a:ext cx="7391401" cy="5347331"/>
          </a:xfrm>
          <a:prstGeom prst="rect">
            <a:avLst/>
          </a:prstGeom>
        </p:spPr>
      </p:pic>
    </p:spTree>
    <p:extLst>
      <p:ext uri="{BB962C8B-B14F-4D97-AF65-F5344CB8AC3E}">
        <p14:creationId xmlns:p14="http://schemas.microsoft.com/office/powerpoint/2010/main" val="1570553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338951" cy="5465971"/>
          </a:xfrm>
        </p:spPr>
        <p:txBody>
          <a:bodyPr>
            <a:noAutofit/>
          </a:bodyPr>
          <a:lstStyle/>
          <a:p>
            <a:pPr marL="336145" lvl="1" indent="0">
              <a:buNone/>
            </a:pPr>
            <a:r>
              <a:rPr lang="en-US" sz="3600" dirty="0">
                <a:solidFill>
                  <a:schemeClr val="tx1"/>
                </a:solidFill>
                <a:latin typeface="Segoe UI Semilight" panose="020B0402040204020203" pitchFamily="34" charset="0"/>
                <a:cs typeface="Segoe UI Semilight" panose="020B0402040204020203" pitchFamily="34" charset="0"/>
              </a:rPr>
              <a:t>Data archive</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mixed 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mj-lt"/>
                <a:cs typeface="Segoe UI Semilight" panose="020B0402040204020203" pitchFamily="34" charset="0"/>
              </a:rPr>
              <a:t>What impact will your design have on the existing reporting system? </a:t>
            </a:r>
          </a:p>
          <a:p>
            <a:pPr lvl="1"/>
            <a:r>
              <a:rPr lang="en-US" sz="2000" dirty="0">
                <a:solidFill>
                  <a:schemeClr val="tx1"/>
                </a:solidFill>
                <a:cs typeface="Segoe UI Semilight" panose="020B0402040204020203" pitchFamily="34" charset="0"/>
              </a:rPr>
              <a:t>The existing reporting system will not need any modifications after implementing Stretch Database.</a:t>
            </a:r>
          </a:p>
          <a:p>
            <a:pPr lvl="1"/>
            <a:r>
              <a:rPr lang="en-US" sz="2000" dirty="0">
                <a:solidFill>
                  <a:schemeClr val="tx1"/>
                </a:solidFill>
                <a:cs typeface="Segoe UI Semilight" panose="020B0402040204020203" pitchFamily="34" charset="0"/>
              </a:rPr>
              <a:t>Queries that include Stretch-enabled tables are expected to perform more slowly than they did before the tables were enabled for Stretch.</a:t>
            </a:r>
          </a:p>
          <a:p>
            <a:pPr marL="336145" lvl="1" indent="0">
              <a:buNone/>
            </a:pPr>
            <a:br>
              <a:rPr lang="en-US" sz="2800" dirty="0">
                <a:solidFill>
                  <a:schemeClr val="tx1"/>
                </a:solidFill>
                <a:latin typeface="+mj-lt"/>
                <a:cs typeface="Segoe UI Semilight" panose="020B0402040204020203" pitchFamily="34" charset="0"/>
              </a:rPr>
            </a:br>
            <a:r>
              <a:rPr lang="en-US" sz="2800" dirty="0">
                <a:solidFill>
                  <a:schemeClr val="tx1"/>
                </a:solidFill>
                <a:latin typeface="+mj-lt"/>
                <a:cs typeface="Segoe UI Semilight" panose="020B0402040204020203" pitchFamily="34" charset="0"/>
              </a:rPr>
              <a:t>How will this solution effect the current maintenance issues?</a:t>
            </a:r>
          </a:p>
          <a:p>
            <a:pPr lvl="1"/>
            <a:r>
              <a:rPr lang="en-US" sz="2000" dirty="0">
                <a:solidFill>
                  <a:schemeClr val="tx1"/>
                </a:solidFill>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0466055" cy="2052030"/>
          </a:xfrm>
        </p:spPr>
        <p:txBody>
          <a:bodyPr>
            <a:noAutofit/>
          </a:bodyPr>
          <a:lstStyle/>
          <a:p>
            <a:pPr marL="0" indent="0">
              <a:buNone/>
            </a:pPr>
            <a:r>
              <a:rPr lang="en-US" sz="3600" dirty="0">
                <a:solidFill>
                  <a:schemeClr val="tx1"/>
                </a:solidFill>
                <a:latin typeface="+mj-lt"/>
              </a:rPr>
              <a:t>Offsite backup</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are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402690"/>
            <a:ext cx="11071695"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Font typeface="Arial" pitchFamily="34" charset="0"/>
              <a:buNone/>
            </a:pPr>
            <a:r>
              <a:rPr lang="en-US" sz="2800" dirty="0">
                <a:solidFill>
                  <a:schemeClr val="tx1"/>
                </a:solidFill>
                <a:latin typeface="+mn-lt"/>
              </a:rPr>
              <a:t>Solution must support orchestrated failover so that failover does not require all hands-on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Font typeface="Arial" pitchFamily="34" charset="0"/>
              <a:buNone/>
            </a:pPr>
            <a:r>
              <a:rPr lang="en-US" sz="2800" dirty="0">
                <a:solidFill>
                  <a:schemeClr val="tx1"/>
                </a:solidFill>
                <a:latin typeface="+mn-lt"/>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964162"/>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8" y="1663947"/>
            <a:ext cx="10988569"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a:solidFill>
                  <a:schemeClr val="tx1"/>
                </a:solidFill>
                <a:latin typeface="+mj-lt"/>
              </a:rPr>
              <a:t>Fabrikam Publishing</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br>
              <a:rPr lang="en-US" sz="2204" dirty="0">
                <a:solidFill>
                  <a:schemeClr val="tx1"/>
                </a:solidFill>
                <a:latin typeface="Segoe UI Semilight" panose="020B0402040204020203" pitchFamily="34" charset="0"/>
                <a:cs typeface="Segoe UI Semilight" panose="020B0402040204020203" pitchFamily="34" charset="0"/>
              </a:rPr>
            </a:br>
            <a:endParaRPr lang="en-US" sz="1800" dirty="0">
              <a:solidFill>
                <a:schemeClr val="tx1"/>
              </a:solidFill>
              <a:latin typeface="Segoe UI Semilight" panose="020B0402040204020203" pitchFamily="34" charset="0"/>
              <a:cs typeface="Segoe UI Semilight" panose="020B0402040204020203" pitchFamily="34" charset="0"/>
            </a:endParaRP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364242" y="1189176"/>
            <a:ext cx="10757098" cy="6057043"/>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400" dirty="0">
                <a:solidFill>
                  <a:schemeClr val="tx1"/>
                </a:solidFill>
                <a:latin typeface="+mn-lt"/>
              </a:rPr>
              <a:t>The disaster recovery sites must be highly available after a failover.</a:t>
            </a:r>
          </a:p>
          <a:p>
            <a:pPr marL="0" indent="0">
              <a:buFont typeface="Arial" pitchFamily="34" charset="0"/>
              <a:buNone/>
            </a:pPr>
            <a:r>
              <a:rPr lang="en-US" sz="1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400" dirty="0">
                <a:solidFill>
                  <a:schemeClr val="tx1"/>
                </a:solidFill>
                <a:latin typeface="+mn-lt"/>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1800" dirty="0">
              <a:solidFill>
                <a:schemeClr val="tx1"/>
              </a:solidFill>
              <a:latin typeface="+mn-lt"/>
            </a:endParaRPr>
          </a:p>
          <a:p>
            <a:pPr marL="0" indent="0">
              <a:buNone/>
            </a:pPr>
            <a:r>
              <a:rPr lang="en-US" sz="2400" dirty="0">
                <a:solidFill>
                  <a:schemeClr val="tx1"/>
                </a:solidFill>
                <a:latin typeface="+mn-lt"/>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400" dirty="0">
              <a:solidFill>
                <a:schemeClr val="tx1"/>
              </a:solidFill>
              <a:latin typeface="+mn-lt"/>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364242" y="1189176"/>
            <a:ext cx="10757098" cy="5069080"/>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400" dirty="0">
                <a:solidFill>
                  <a:schemeClr val="tx1"/>
                </a:solidFill>
                <a:latin typeface="+mn-lt"/>
              </a:rPr>
              <a:t>We have seen some documentation surrounding the use of Availability Zones in Azure. What does Availability Zones provide over and above Availability Sets? Would this be a good option for us?</a:t>
            </a:r>
          </a:p>
          <a:p>
            <a:pPr marL="0" indent="0">
              <a:buFont typeface="Arial" pitchFamily="34" charset="0"/>
              <a:buNone/>
            </a:pPr>
            <a:r>
              <a:rPr lang="en-US" sz="1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400" dirty="0">
                <a:solidFill>
                  <a:schemeClr val="tx1"/>
                </a:solidFill>
                <a:latin typeface="+mn-lt"/>
              </a:rPr>
              <a:t>Availability Zones would be suitable for </a:t>
            </a:r>
            <a:r>
              <a:rPr lang="en-US" sz="2400" dirty="0" err="1">
                <a:solidFill>
                  <a:schemeClr val="tx1"/>
                </a:solidFill>
                <a:latin typeface="+mn-lt"/>
              </a:rPr>
              <a:t>Fabrikam’s</a:t>
            </a:r>
            <a:r>
              <a:rPr lang="en-US" sz="2400" dirty="0">
                <a:solidFill>
                  <a:schemeClr val="tx1"/>
                </a:solidFill>
                <a:latin typeface="+mn-lt"/>
              </a:rPr>
              <a:t> solution providing that Availability Zones are available in your preferred region. Availability Zones provide you with added protection by separating resources across multiple local datacenters within a given region with separate networking, storage, power etc. However, the datacenters are still close enough to allow for synchronous replication between servers. Availability Zones also provide slightly higher SLAs for availability at 99.99% compared to 99.95% for Availability Sets.</a:t>
            </a:r>
          </a:p>
        </p:txBody>
      </p:sp>
    </p:spTree>
    <p:extLst>
      <p:ext uri="{BB962C8B-B14F-4D97-AF65-F5344CB8AC3E}">
        <p14:creationId xmlns:p14="http://schemas.microsoft.com/office/powerpoint/2010/main" val="38180326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31438"/>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67064"/>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Backup backs up to an Azure Recovery Services Vault. As soon as the backup is complete, it is offsite and protected. Furthermore, if using geo-redundant storage for the Recovery Services Vault,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171377"/>
            <a:ext cx="11653523" cy="2052030"/>
          </a:xfrm>
        </p:spPr>
        <p:txBody>
          <a:bodyPr>
            <a:noAutofit/>
          </a:bodyPr>
          <a:lstStyle/>
          <a:p>
            <a:pPr marL="336145" lvl="1" indent="0">
              <a:buNone/>
            </a:pPr>
            <a:r>
              <a:rPr lang="en-US" sz="3600" i="1"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dirty="0">
                <a:solidFill>
                  <a:schemeClr val="tx1"/>
                </a:solidFill>
                <a:latin typeface="+mj-lt"/>
              </a:rPr>
              <a:t>Recent Fabrikam Data Center Outage</a:t>
            </a:r>
            <a:br>
              <a:rPr lang="en-US" sz="3600" dirty="0">
                <a:solidFill>
                  <a:schemeClr val="tx1"/>
                </a:solidFill>
                <a:latin typeface="+mj-lt"/>
              </a:rPr>
            </a:br>
            <a:endParaRPr lang="en-US" sz="1800" dirty="0">
              <a:solidFill>
                <a:schemeClr val="tx1"/>
              </a:solidFill>
              <a:latin typeface="+mj-lt"/>
            </a:endParaRP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928128" cy="4803174"/>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br>
              <a:rPr lang="en-US" sz="2800"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br>
              <a:rPr lang="en-US" sz="1812"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05646"/>
            <a:ext cx="6673821" cy="899666"/>
          </a:xfrm>
        </p:spPr>
        <p:txBody>
          <a:bodyPr>
            <a:noAutofit/>
          </a:bodyPr>
          <a:lstStyle/>
          <a:p>
            <a:pPr marL="0" indent="0">
              <a:buNone/>
            </a:pPr>
            <a:r>
              <a:rPr lang="en-US" sz="3600"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3077766"/>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br>
              <a:rPr lang="en-US" dirty="0">
                <a:latin typeface="Segoe UI Semilight" panose="020B0402040204020203" pitchFamily="34" charset="0"/>
                <a:cs typeface="Segoe UI Semilight" panose="020B0402040204020203" pitchFamily="34" charset="0"/>
              </a:rPr>
            </a:br>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dirty="0">
                <a:solidFill>
                  <a:schemeClr val="tx1"/>
                </a:solidFill>
                <a:latin typeface="+mj-lt"/>
              </a:rPr>
              <a:t>Security concerns</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marL="336145" lvl="1" indent="0">
              <a:buNone/>
            </a:pPr>
            <a:r>
              <a:rPr lang="en-US" sz="2792"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82299"/>
            <a:ext cx="11131073" cy="2052030"/>
          </a:xfrm>
        </p:spPr>
        <p:txBody>
          <a:bodyPr>
            <a:noAutofit/>
          </a:bodyPr>
          <a:lstStyle/>
          <a:p>
            <a:pPr marL="0" indent="0">
              <a:buNone/>
            </a:pPr>
            <a:r>
              <a:rPr lang="en-US" sz="2800" dirty="0">
                <a:solidFill>
                  <a:schemeClr val="tx1"/>
                </a:solidFill>
                <a:latin typeface="+mj-lt"/>
              </a:rPr>
              <a:t>Multi-site disaster recovery solution</a:t>
            </a:r>
          </a:p>
          <a:p>
            <a:pPr lvl="1"/>
            <a:r>
              <a:rPr lang="en-US" sz="2200" dirty="0">
                <a:solidFill>
                  <a:schemeClr val="tx1"/>
                </a:solidFill>
              </a:rPr>
              <a:t>Coverage of both web and data tiers</a:t>
            </a:r>
          </a:p>
          <a:p>
            <a:pPr lvl="1"/>
            <a:r>
              <a:rPr lang="en-US" sz="2200" dirty="0">
                <a:solidFill>
                  <a:schemeClr val="tx1"/>
                </a:solidFill>
              </a:rPr>
              <a:t>Minimal complexity with orchestrated failover</a:t>
            </a:r>
          </a:p>
          <a:p>
            <a:pPr lvl="1"/>
            <a:r>
              <a:rPr lang="en-US" sz="2200" dirty="0">
                <a:solidFill>
                  <a:schemeClr val="tx1"/>
                </a:solidFill>
              </a:rPr>
              <a:t>Near-zero data loss</a:t>
            </a:r>
          </a:p>
          <a:p>
            <a:pPr lvl="1"/>
            <a:r>
              <a:rPr lang="en-US" sz="2200" dirty="0">
                <a:solidFill>
                  <a:schemeClr val="tx1"/>
                </a:solidFill>
              </a:rPr>
              <a:t>Ability to scale DR site infrastructure as the environment grows</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rPr>
              <a:t>Data platform performance solution</a:t>
            </a:r>
          </a:p>
          <a:p>
            <a:pPr lvl="1"/>
            <a:r>
              <a:rPr lang="en-US" sz="2200" dirty="0">
                <a:solidFill>
                  <a:schemeClr val="tx1"/>
                </a:solidFill>
              </a:rPr>
              <a:t>Scale-out the read workloads</a:t>
            </a:r>
          </a:p>
          <a:p>
            <a:pPr lvl="1"/>
            <a:r>
              <a:rPr lang="en-US" sz="2200" dirty="0">
                <a:solidFill>
                  <a:schemeClr val="tx1"/>
                </a:solidFill>
              </a:rPr>
              <a:t>Minimal impact on write performance</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latin typeface="+mj-lt"/>
              </a:rPr>
              <a:t>Data encryption solution</a:t>
            </a:r>
          </a:p>
          <a:p>
            <a:pPr lvl="1"/>
            <a:r>
              <a:rPr lang="en-US" sz="2200" dirty="0">
                <a:solidFill>
                  <a:schemeClr val="tx1"/>
                </a:solidFill>
              </a:rPr>
              <a:t>Protect data in-flight and at rest</a:t>
            </a:r>
          </a:p>
          <a:p>
            <a:pPr lvl="1"/>
            <a:r>
              <a:rPr lang="en-US" sz="2200" dirty="0">
                <a:solidFill>
                  <a:schemeClr val="tx1"/>
                </a:solidFill>
              </a:rPr>
              <a:t>Key management solution to prevent unauthorized persons from gaining access (including DBAs and Developers)</a:t>
            </a:r>
          </a:p>
          <a:p>
            <a:pPr lvl="1"/>
            <a:r>
              <a:rPr lang="en-US" sz="2200" dirty="0">
                <a:solidFill>
                  <a:schemeClr val="tx1"/>
                </a:solidFill>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3443</Words>
  <Application>Microsoft Macintosh PowerPoint</Application>
  <PresentationFormat>Widescreen</PresentationFormat>
  <Paragraphs>471</Paragraphs>
  <Slides>45</Slides>
  <Notes>45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45</vt:i4>
      </vt:variant>
    </vt:vector>
  </HeadingPairs>
  <TitlesOfParts>
    <vt:vector size="54" baseType="lpstr">
      <vt:lpstr>Arial</vt:lpstr>
      <vt:lpstr>Calibri</vt:lpstr>
      <vt:lpstr>Consolas</vt:lpstr>
      <vt:lpstr>Segoe UI</vt:lpstr>
      <vt:lpstr>Segoe UI Light</vt:lpstr>
      <vt:lpstr>Segoe UI Semilight</vt:lpstr>
      <vt:lpstr>Wingdings</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2019-03-25T19:37:13Z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